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52" r:id="rId2"/>
    <p:sldId id="295" r:id="rId3"/>
    <p:sldId id="353" r:id="rId4"/>
    <p:sldId id="297" r:id="rId5"/>
    <p:sldId id="355" r:id="rId6"/>
    <p:sldId id="354" r:id="rId7"/>
    <p:sldId id="356" r:id="rId8"/>
    <p:sldId id="357" r:id="rId9"/>
    <p:sldId id="340" r:id="rId10"/>
    <p:sldId id="358" r:id="rId11"/>
    <p:sldId id="359" r:id="rId12"/>
    <p:sldId id="360" r:id="rId13"/>
    <p:sldId id="361" r:id="rId14"/>
    <p:sldId id="301" r:id="rId15"/>
    <p:sldId id="302" r:id="rId16"/>
    <p:sldId id="303" r:id="rId17"/>
    <p:sldId id="341" r:id="rId18"/>
    <p:sldId id="306" r:id="rId19"/>
    <p:sldId id="307" r:id="rId20"/>
    <p:sldId id="308" r:id="rId21"/>
    <p:sldId id="309" r:id="rId22"/>
    <p:sldId id="310" r:id="rId23"/>
    <p:sldId id="311" r:id="rId24"/>
    <p:sldId id="342" r:id="rId25"/>
    <p:sldId id="314" r:id="rId26"/>
    <p:sldId id="315" r:id="rId27"/>
    <p:sldId id="316" r:id="rId28"/>
    <p:sldId id="343" r:id="rId29"/>
    <p:sldId id="320" r:id="rId30"/>
    <p:sldId id="321" r:id="rId31"/>
    <p:sldId id="322" r:id="rId32"/>
    <p:sldId id="323" r:id="rId33"/>
    <p:sldId id="324" r:id="rId34"/>
    <p:sldId id="362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47" r:id="rId46"/>
    <p:sldId id="348" r:id="rId47"/>
    <p:sldId id="349" r:id="rId48"/>
    <p:sldId id="350" r:id="rId49"/>
    <p:sldId id="351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2" autoAdjust="0"/>
  </p:normalViewPr>
  <p:slideViewPr>
    <p:cSldViewPr>
      <p:cViewPr varScale="1">
        <p:scale>
          <a:sx n="78" d="100"/>
          <a:sy n="78" d="100"/>
        </p:scale>
        <p:origin x="-108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47B0F-D2FF-4C30-AE2B-62DEAFAE79C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831E-397D-467B-AE2E-415C8BB1D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19DF-487E-4905-B35F-1EEAD27AEB86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82A6-BFEC-4AF2-8A3A-B1A4629F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5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7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2012 Greater Fargo-Moorhead Community Health Needs Assessment of </a:t>
            </a:r>
            <a:r>
              <a:rPr lang="en-US" b="1" dirty="0" smtClean="0"/>
              <a:t>Community Leaders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066800" y="3352800"/>
            <a:ext cx="70104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Results of a May 2012 Survey of Community Leaders in Cass County, North Dakota and Clay County, Minnesota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77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Cost and access issues</a:t>
            </a:r>
          </a:p>
          <a:p>
            <a:pPr lvl="1"/>
            <a:r>
              <a:rPr lang="en-US" sz="2100" dirty="0">
                <a:solidFill>
                  <a:prstClr val="black"/>
                </a:solidFill>
              </a:rPr>
              <a:t>The cost of health insurance</a:t>
            </a:r>
          </a:p>
          <a:p>
            <a:pPr lvl="1"/>
            <a:r>
              <a:rPr lang="en-US" sz="2100" dirty="0">
                <a:solidFill>
                  <a:prstClr val="black"/>
                </a:solidFill>
              </a:rPr>
              <a:t>The cost of health care</a:t>
            </a:r>
          </a:p>
          <a:p>
            <a:pPr lvl="1"/>
            <a:r>
              <a:rPr lang="en-US" sz="2100" dirty="0">
                <a:solidFill>
                  <a:prstClr val="black"/>
                </a:solidFill>
              </a:rPr>
              <a:t>The cost of prescription </a:t>
            </a:r>
            <a:r>
              <a:rPr lang="en-US" sz="2100" dirty="0" smtClean="0">
                <a:solidFill>
                  <a:prstClr val="black"/>
                </a:solidFill>
              </a:rPr>
              <a:t>drugs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Adequacy of health insurance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Access to health insurance coverage</a:t>
            </a:r>
          </a:p>
          <a:p>
            <a:pPr lvl="1"/>
            <a:endParaRPr lang="en-US" sz="21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100" dirty="0"/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057400"/>
            <a:ext cx="37861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Physical and mental health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Obesity</a:t>
            </a:r>
            <a:endParaRPr lang="en-US" sz="2100" dirty="0">
              <a:solidFill>
                <a:prstClr val="black"/>
              </a:solidFill>
            </a:endParaRP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Poor nutrition and eating habits</a:t>
            </a:r>
            <a:endParaRPr lang="en-US" sz="2100" dirty="0">
              <a:solidFill>
                <a:prstClr val="black"/>
              </a:solidFill>
            </a:endParaRP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Inactivity or lack of exercise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Chronic disease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Depression</a:t>
            </a:r>
            <a:endParaRPr lang="en-US" sz="21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100" dirty="0"/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1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Community Assets/Best Things About Their Community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Services and resources</a:t>
            </a:r>
          </a:p>
          <a:p>
            <a:r>
              <a:rPr lang="en-US" dirty="0" smtClean="0"/>
              <a:t>Quality of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786063"/>
            <a:ext cx="33655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level of agreement with statements about their community regarding PEOPLE</a:t>
            </a:r>
            <a:endParaRPr lang="en-US" sz="3000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905000"/>
            <a:ext cx="5346708" cy="3505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435100"/>
            <a:ext cx="29718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most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People are friendly, helpful, and supportive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</a:t>
            </a:r>
            <a:r>
              <a:rPr lang="en-US" sz="1600" dirty="0"/>
              <a:t>is a sense of community or feeling connected to people who live here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least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tolerance, inclusion, and open-mindedness (although </a:t>
            </a:r>
            <a:r>
              <a:rPr lang="en-US" sz="1600" dirty="0"/>
              <a:t>still a moderate level of </a:t>
            </a:r>
            <a:r>
              <a:rPr lang="en-US" sz="1600" dirty="0" smtClean="0"/>
              <a:t>agreement</a:t>
            </a:r>
            <a:r>
              <a:rPr lang="en-US" sz="1600" dirty="0"/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85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level of agreement with statements about their community regarding </a:t>
            </a:r>
            <a:br>
              <a:rPr lang="en-US" sz="3000" b="1" dirty="0" smtClean="0"/>
            </a:br>
            <a:r>
              <a:rPr lang="en-US" sz="3000" b="1" dirty="0" smtClean="0"/>
              <a:t>SERVICES AND RESOURCES</a:t>
            </a:r>
            <a:endParaRPr lang="en-US" sz="30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057400"/>
            <a:ext cx="5334000" cy="3276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2400" y="1676400"/>
            <a:ext cx="3124200" cy="45386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/>
              <a:t>Respondents agree most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are quality higher education opportunities and institutions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are quality school systems and programs for youth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quality health care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/>
              <a:t>Respondents agree the least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effective transportation (although still a moderate level of agreement)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43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level of agreement with statements about their community regarding QUALITY OF LIFE</a:t>
            </a:r>
            <a:endParaRPr lang="en-US" sz="30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828800"/>
            <a:ext cx="5575308" cy="3429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2400" y="1295400"/>
            <a:ext cx="2895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the most that: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Their community is a good place to raise kids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Their community is a healthy place to live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/>
          </a:p>
          <a:p>
            <a:pPr indent="-285750"/>
            <a:r>
              <a:rPr lang="en-US" sz="1800" b="1" dirty="0" smtClean="0"/>
              <a:t>Respondents agree the least that: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There are many recreational, exercise, and sports activities/opportunities (although still a high level of agreement)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b="1" dirty="0" smtClean="0"/>
          </a:p>
          <a:p>
            <a:pPr marL="0" indent="0">
              <a:buNone/>
            </a:pPr>
            <a:endParaRPr lang="en-US" sz="3300" b="1" dirty="0"/>
          </a:p>
          <a:p>
            <a:pPr marL="0" indent="0">
              <a:buNone/>
            </a:pPr>
            <a:endParaRPr lang="en-US" sz="3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General Concerns About Their Community 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3600" dirty="0" smtClean="0"/>
              <a:t>Economic Issues</a:t>
            </a:r>
          </a:p>
          <a:p>
            <a:r>
              <a:rPr lang="en-US" sz="3600" dirty="0" smtClean="0"/>
              <a:t>Transportation</a:t>
            </a:r>
          </a:p>
          <a:p>
            <a:r>
              <a:rPr lang="en-US" sz="3600" dirty="0" smtClean="0"/>
              <a:t>Environment</a:t>
            </a:r>
          </a:p>
          <a:p>
            <a:r>
              <a:rPr lang="en-US" sz="3600" dirty="0" smtClean="0"/>
              <a:t>Children and Youth</a:t>
            </a:r>
          </a:p>
          <a:p>
            <a:r>
              <a:rPr lang="en-US" sz="3600" dirty="0" smtClean="0"/>
              <a:t>The Aging Population</a:t>
            </a:r>
          </a:p>
          <a:p>
            <a:r>
              <a:rPr lang="en-US" sz="3600" dirty="0" smtClean="0"/>
              <a:t>Safety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587625"/>
            <a:ext cx="38893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ECONOMIC ISSUES</a:t>
            </a:r>
            <a:endParaRPr lang="en-US" sz="28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492" y="1905000"/>
            <a:ext cx="5651508" cy="3886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447800"/>
            <a:ext cx="2971800" cy="4691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of employment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Economic disparities between higher and lower classes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Homelessness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overty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Cost of living (although still moderately concerned)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TRANSPORTATION</a:t>
            </a:r>
            <a:endParaRPr lang="en-US" sz="2800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1" y="1981200"/>
            <a:ext cx="5257800" cy="37338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" y="1447800"/>
            <a:ext cx="31242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of good walking or biking 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and cost of public transportation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Road conditions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Traffic congestion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86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Purpose:</a:t>
            </a:r>
          </a:p>
          <a:p>
            <a:pPr lvl="1"/>
            <a:r>
              <a:rPr lang="en-US" b="1" dirty="0" smtClean="0"/>
              <a:t>Explore views of key leaders in F-M metro area </a:t>
            </a:r>
          </a:p>
          <a:p>
            <a:pPr lvl="1"/>
            <a:r>
              <a:rPr lang="en-US" b="1" dirty="0" smtClean="0"/>
              <a:t>Key leaders</a:t>
            </a:r>
          </a:p>
          <a:p>
            <a:pPr lvl="2"/>
            <a:r>
              <a:rPr lang="en-US" dirty="0" smtClean="0"/>
              <a:t>Elected leadership</a:t>
            </a:r>
          </a:p>
          <a:p>
            <a:pPr lvl="2"/>
            <a:r>
              <a:rPr lang="en-US" dirty="0" smtClean="0"/>
              <a:t>Nonprofit leaders</a:t>
            </a:r>
          </a:p>
          <a:p>
            <a:pPr lvl="2"/>
            <a:r>
              <a:rPr lang="en-US" dirty="0" smtClean="0"/>
              <a:t>Health professionals</a:t>
            </a:r>
          </a:p>
          <a:p>
            <a:pPr lvl="2"/>
            <a:r>
              <a:rPr lang="en-US" dirty="0" smtClean="0"/>
              <a:t>Social workers</a:t>
            </a:r>
          </a:p>
          <a:p>
            <a:pPr lvl="2"/>
            <a:r>
              <a:rPr lang="en-US" dirty="0" smtClean="0"/>
              <a:t>Educators</a:t>
            </a:r>
          </a:p>
          <a:p>
            <a:pPr lvl="1"/>
            <a:r>
              <a:rPr lang="en-US" b="1" dirty="0" smtClean="0"/>
              <a:t>Views on</a:t>
            </a:r>
          </a:p>
          <a:p>
            <a:pPr lvl="2"/>
            <a:r>
              <a:rPr lang="en-US" dirty="0" smtClean="0"/>
              <a:t>Population’s health</a:t>
            </a:r>
          </a:p>
          <a:p>
            <a:pPr lvl="2"/>
            <a:r>
              <a:rPr lang="en-US" dirty="0" smtClean="0"/>
              <a:t>Prevalence of disease and health issues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Results of this survey are </a:t>
            </a:r>
            <a:r>
              <a:rPr lang="en-US" sz="2800" b="1" u="sng" dirty="0" smtClean="0">
                <a:solidFill>
                  <a:prstClr val="black"/>
                </a:solidFill>
              </a:rPr>
              <a:t>not </a:t>
            </a:r>
            <a:r>
              <a:rPr lang="en-US" sz="2800" b="1" u="sng" dirty="0">
                <a:solidFill>
                  <a:prstClr val="black"/>
                </a:solidFill>
              </a:rPr>
              <a:t>generalizable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the ENVIRONMENT</a:t>
            </a:r>
            <a:endParaRPr lang="en-US" sz="28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981200"/>
            <a:ext cx="5346708" cy="3429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143000"/>
            <a:ext cx="27797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Overall, respondents are not that concerned with environmental issues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Respondents have a higher level of concern with garbage and litter than with water quality, noise level, and air quality issues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4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CHILDREN AND YOUTH</a:t>
            </a:r>
            <a:endParaRPr lang="en-US" sz="2800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057400"/>
            <a:ext cx="5422908" cy="3505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" y="1600200"/>
            <a:ext cx="2895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or cost of quality child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Bullying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and cost of services for at-risk youth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Y</a:t>
            </a:r>
            <a:r>
              <a:rPr lang="en-US" sz="1600" dirty="0" smtClean="0"/>
              <a:t>outh crime (although still moderately concerned)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89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THE AGING POPULATION</a:t>
            </a:r>
            <a:endParaRPr lang="en-US" sz="2800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905000"/>
            <a:ext cx="5346708" cy="3124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3124200" cy="46910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and cost of long-term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of resources to help the elderly stay in their homes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Availability of resources for family and friends caring for elders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availability and cost of activities for seniors (</a:t>
            </a:r>
            <a:r>
              <a:rPr lang="en-US" sz="1600" dirty="0"/>
              <a:t>a</a:t>
            </a:r>
            <a:r>
              <a:rPr lang="en-US" sz="1600" dirty="0" smtClean="0"/>
              <a:t>lthough still moderately concerned)</a:t>
            </a:r>
          </a:p>
        </p:txBody>
      </p:sp>
    </p:spTree>
    <p:extLst>
      <p:ext uri="{BB962C8B-B14F-4D97-AF65-F5344CB8AC3E}">
        <p14:creationId xmlns:p14="http://schemas.microsoft.com/office/powerpoint/2010/main" val="21285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level of concern with statements about their community regarding SAFETY</a:t>
            </a:r>
            <a:endParaRPr lang="en-US" sz="3000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905000"/>
            <a:ext cx="5194308" cy="33528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2400" y="1143000"/>
            <a:ext cx="3276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Domestic violence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Child abuse and neglect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Presence and influence of drug dealers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Respondents are least concerned about: </a:t>
            </a:r>
          </a:p>
          <a:p>
            <a:pPr marL="742950" lvl="2" indent="-342900"/>
            <a:r>
              <a:rPr lang="en-US" sz="1800" dirty="0"/>
              <a:t>Violent crimes (although still moderately concerned)</a:t>
            </a:r>
          </a:p>
          <a:p>
            <a:pPr marL="742950" lvl="2" indent="-342900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873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Health and Wellness Concerns About Their Community</a:t>
            </a:r>
          </a:p>
          <a:p>
            <a:endParaRPr lang="en-US" sz="1800" dirty="0" smtClean="0"/>
          </a:p>
          <a:p>
            <a:r>
              <a:rPr lang="en-US" sz="3600" dirty="0" smtClean="0"/>
              <a:t>Access to health care</a:t>
            </a:r>
          </a:p>
          <a:p>
            <a:r>
              <a:rPr lang="en-US" sz="3600" dirty="0"/>
              <a:t>Physical and mental </a:t>
            </a:r>
            <a:r>
              <a:rPr lang="en-US" sz="3600" dirty="0" smtClean="0"/>
              <a:t>health</a:t>
            </a:r>
          </a:p>
          <a:p>
            <a:r>
              <a:rPr lang="en-US" sz="3600" dirty="0"/>
              <a:t>Substance use and abuse</a:t>
            </a:r>
          </a:p>
          <a:p>
            <a:endParaRPr lang="en-US" b="1" dirty="0"/>
          </a:p>
          <a:p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895600"/>
            <a:ext cx="28654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9461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700" dirty="0" smtClean="0"/>
              <a:t>Respondents’ level of concern with statements about their community regarding ACCESS TO HEALTH CARE</a:t>
            </a:r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276600" cy="5486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5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health insurance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health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prescription drugs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Adequacy of health insurance (e.g., amount of copays, deductibles)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have moderately high levels of concern about: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Access to health insurance coverage (e.g., preexisting conditions)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Availability of prevention programs or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Availability and/or cost of dental and/or vision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Coordination of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Availability and/or cost of dental and/or vision insurance coverage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Availability of mental health services and providers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are least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Distance to health care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Patient confidentiality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3049"/>
            <a:ext cx="5334000" cy="630474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91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</a:t>
            </a:r>
            <a:br>
              <a:rPr lang="en-US" sz="2800" b="1" dirty="0" smtClean="0"/>
            </a:br>
            <a:r>
              <a:rPr lang="en-US" sz="2800" b="1" dirty="0" smtClean="0"/>
              <a:t>about their community regarding </a:t>
            </a:r>
            <a:br>
              <a:rPr lang="en-US" sz="2800" b="1" dirty="0" smtClean="0"/>
            </a:br>
            <a:r>
              <a:rPr lang="en-US" sz="2800" b="1" dirty="0" smtClean="0"/>
              <a:t>PHYSICAL AND MENTAL HEALTH</a:t>
            </a:r>
            <a:endParaRPr lang="en-US" sz="2800" b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752600"/>
            <a:ext cx="5651508" cy="4648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1000" y="1435100"/>
            <a:ext cx="2627313" cy="51181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Obesity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Poor nutrition and eating habits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Inactivity and/or lack of exercise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Chronic disease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lvl="2" indent="-285750"/>
            <a:r>
              <a:rPr lang="en-US" sz="1700" b="1" dirty="0" smtClean="0"/>
              <a:t>Respondents are least concerned about: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ommunicable disease (</a:t>
            </a:r>
            <a:r>
              <a:rPr lang="en-US" sz="1500" dirty="0"/>
              <a:t>although still a moderate level of concern)</a:t>
            </a:r>
          </a:p>
          <a:p>
            <a:pPr marL="742950" lvl="3" indent="-285750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274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49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SUBSTANCE USE AND ABUSE</a:t>
            </a:r>
            <a:endParaRPr lang="en-US" sz="2800" b="1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981200"/>
            <a:ext cx="5194308" cy="3657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" y="1435100"/>
            <a:ext cx="2703513" cy="469106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/>
            <a:r>
              <a:rPr lang="en-US" sz="2000" b="1" dirty="0"/>
              <a:t>Respondents’ </a:t>
            </a:r>
            <a:r>
              <a:rPr lang="en-US" sz="2000" b="1" dirty="0" smtClean="0"/>
              <a:t>have similarly high levels </a:t>
            </a:r>
            <a:r>
              <a:rPr lang="en-US" sz="2000" b="1" dirty="0"/>
              <a:t>of concern regarding substance </a:t>
            </a:r>
            <a:r>
              <a:rPr lang="en-US" sz="2000" b="1" dirty="0" smtClean="0"/>
              <a:t>use and abuse issues</a:t>
            </a:r>
          </a:p>
          <a:p>
            <a:pPr marL="285750" indent="-285750"/>
            <a:endParaRPr lang="en-US" sz="2000" b="1" dirty="0" smtClean="0"/>
          </a:p>
          <a:p>
            <a:pPr marL="285750" indent="-285750"/>
            <a:r>
              <a:rPr lang="en-US" sz="20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Alcohol use and abuse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Drug use and abuse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342900" lvl="2" indent="-342900"/>
            <a:r>
              <a:rPr lang="en-US" sz="2000" b="1" dirty="0" smtClean="0"/>
              <a:t>Respondents are least concerned about: </a:t>
            </a:r>
          </a:p>
          <a:p>
            <a:pPr marL="742950" lvl="3" indent="-285750">
              <a:buFont typeface="Arial" pitchFamily="34" charset="0"/>
              <a:buChar char="•"/>
            </a:pPr>
            <a:r>
              <a:rPr lang="en-US" sz="1800" dirty="0" smtClean="0"/>
              <a:t>Exposure to second-hand </a:t>
            </a:r>
            <a:r>
              <a:rPr lang="en-US" sz="1800" dirty="0"/>
              <a:t>smoke (although still a fairly high level of concern)</a:t>
            </a:r>
          </a:p>
          <a:p>
            <a:pPr marL="742950" lvl="3" indent="-28575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85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0772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+mj-lt"/>
              </a:rPr>
              <a:t>Personal Health Care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355850"/>
            <a:ext cx="39925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Respondents’ primary health care provider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0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701210"/>
              </p:ext>
            </p:extLst>
          </p:nvPr>
        </p:nvGraphicFramePr>
        <p:xfrm>
          <a:off x="533400" y="2275885"/>
          <a:ext cx="8229600" cy="2905715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381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Primary health care provider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Sanford Health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62.1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Essentia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Health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27.6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Independent Family Doctors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Family HealthCare Center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Did not access health care in last 12 months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Use emergency room/urgent care for primary care services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St. Alexius Medical Center in Bismarck (2)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Trinity Medical Center in Minot (1)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41" marR="888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457200" y="1219201"/>
            <a:ext cx="6248400" cy="761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000" b="1" dirty="0" smtClean="0"/>
              <a:t>Three in five respondents use Sanford Health</a:t>
            </a:r>
          </a:p>
          <a:p>
            <a:r>
              <a:rPr lang="en-US" sz="2000" b="1" dirty="0" smtClean="0"/>
              <a:t>One in four use </a:t>
            </a:r>
            <a:r>
              <a:rPr lang="en-US" sz="2000" b="1" dirty="0" err="1" smtClean="0"/>
              <a:t>Essentia</a:t>
            </a:r>
            <a:r>
              <a:rPr lang="en-US" sz="2000" b="1" dirty="0" smtClean="0"/>
              <a:t> Health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181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N=58</a:t>
            </a:r>
            <a:br>
              <a:rPr lang="en-US" sz="1200" dirty="0"/>
            </a:br>
            <a:r>
              <a:rPr lang="en-US" sz="1200" dirty="0"/>
              <a:t>*Percentages do not equal 100.0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41766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Study Design and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 smtClean="0"/>
              <a:t>Study Design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Developed </a:t>
            </a:r>
            <a:r>
              <a:rPr lang="en-US" sz="4500" dirty="0"/>
              <a:t>in collaboration with </a:t>
            </a:r>
            <a:r>
              <a:rPr lang="en-US" sz="4500" dirty="0" smtClean="0"/>
              <a:t>Fargo-Moorhead </a:t>
            </a:r>
            <a:r>
              <a:rPr lang="en-US" sz="4500" dirty="0"/>
              <a:t>Community Health Needs Assessment </a:t>
            </a:r>
            <a:r>
              <a:rPr lang="en-US" sz="4500" dirty="0" smtClean="0"/>
              <a:t>Collaborative (FMCHNAC)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Electronic survey – contained 30 questions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Questions focused on:</a:t>
            </a:r>
          </a:p>
          <a:p>
            <a:pPr lvl="2"/>
            <a:r>
              <a:rPr lang="en-US" sz="4400" dirty="0"/>
              <a:t>Community </a:t>
            </a:r>
            <a:r>
              <a:rPr lang="en-US" sz="4400" dirty="0" smtClean="0"/>
              <a:t>assets/best thing about the community</a:t>
            </a:r>
            <a:endParaRPr lang="en-US" sz="4400" dirty="0"/>
          </a:p>
          <a:p>
            <a:pPr lvl="2"/>
            <a:r>
              <a:rPr lang="en-US" sz="4400" dirty="0"/>
              <a:t>General concerns about </a:t>
            </a:r>
            <a:r>
              <a:rPr lang="en-US" sz="4400" dirty="0" smtClean="0"/>
              <a:t>the community</a:t>
            </a:r>
            <a:endParaRPr lang="en-US" sz="4400" dirty="0"/>
          </a:p>
          <a:p>
            <a:pPr lvl="2"/>
            <a:r>
              <a:rPr lang="en-US" sz="4400" dirty="0" smtClean="0"/>
              <a:t>Health </a:t>
            </a:r>
            <a:r>
              <a:rPr lang="en-US" sz="4400" dirty="0"/>
              <a:t>and wellness </a:t>
            </a:r>
            <a:r>
              <a:rPr lang="en-US" sz="4400" dirty="0" smtClean="0"/>
              <a:t>concerns about the community</a:t>
            </a:r>
          </a:p>
          <a:p>
            <a:pPr lvl="2"/>
            <a:r>
              <a:rPr lang="en-US" sz="4400" dirty="0" smtClean="0"/>
              <a:t>Personal health care information</a:t>
            </a:r>
            <a:endParaRPr lang="en-US" sz="4400" dirty="0"/>
          </a:p>
          <a:p>
            <a:pPr lvl="2"/>
            <a:r>
              <a:rPr lang="en-US" sz="4400" dirty="0"/>
              <a:t>Demographic information</a:t>
            </a:r>
          </a:p>
          <a:p>
            <a:r>
              <a:rPr lang="en-US" sz="5500" b="1" dirty="0" smtClean="0"/>
              <a:t>Methodology</a:t>
            </a:r>
          </a:p>
          <a:p>
            <a:pPr lvl="1">
              <a:buFont typeface="Calibri" pitchFamily="34" charset="0"/>
              <a:buChar char="―"/>
            </a:pPr>
            <a:r>
              <a:rPr lang="en-US" sz="4600" dirty="0" smtClean="0">
                <a:solidFill>
                  <a:prstClr val="black"/>
                </a:solidFill>
              </a:rPr>
              <a:t>Community </a:t>
            </a:r>
            <a:r>
              <a:rPr lang="en-US" sz="4600" dirty="0">
                <a:solidFill>
                  <a:prstClr val="black"/>
                </a:solidFill>
              </a:rPr>
              <a:t>leaders invited to </a:t>
            </a:r>
            <a:r>
              <a:rPr lang="en-US" sz="4600" dirty="0" smtClean="0">
                <a:solidFill>
                  <a:prstClr val="black"/>
                </a:solidFill>
              </a:rPr>
              <a:t>a breakfast meeting </a:t>
            </a:r>
            <a:r>
              <a:rPr lang="en-US" sz="4600" dirty="0"/>
              <a:t>sponsored by the </a:t>
            </a:r>
            <a:r>
              <a:rPr lang="en-US" sz="4600" dirty="0" smtClean="0"/>
              <a:t>FMCHNAC</a:t>
            </a:r>
            <a:r>
              <a:rPr lang="en-US" sz="4600" dirty="0" smtClean="0">
                <a:solidFill>
                  <a:prstClr val="black"/>
                </a:solidFill>
              </a:rPr>
              <a:t> </a:t>
            </a:r>
          </a:p>
          <a:p>
            <a:pPr lvl="1">
              <a:buFont typeface="Calibri" pitchFamily="34" charset="0"/>
              <a:buChar char="―"/>
            </a:pPr>
            <a:r>
              <a:rPr lang="en-US" sz="4600" dirty="0" smtClean="0">
                <a:solidFill>
                  <a:prstClr val="black"/>
                </a:solidFill>
              </a:rPr>
              <a:t>List of invitees generated </a:t>
            </a:r>
            <a:r>
              <a:rPr lang="en-US" sz="4600" dirty="0">
                <a:solidFill>
                  <a:prstClr val="black"/>
                </a:solidFill>
              </a:rPr>
              <a:t>by members of the </a:t>
            </a:r>
            <a:r>
              <a:rPr lang="en-US" sz="4600" dirty="0" smtClean="0">
                <a:solidFill>
                  <a:prstClr val="black"/>
                </a:solidFill>
              </a:rPr>
              <a:t>Collaborative</a:t>
            </a:r>
            <a:endParaRPr lang="en-US" sz="4600" dirty="0" smtClean="0"/>
          </a:p>
          <a:p>
            <a:pPr lvl="1">
              <a:buFont typeface="Calibri" pitchFamily="34" charset="0"/>
              <a:buChar char="―"/>
            </a:pPr>
            <a:r>
              <a:rPr lang="en-US" sz="4600" dirty="0" smtClean="0"/>
              <a:t>Written survey administered at the breakfast meeting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Survey data hand-entered into Internet-based survey tool (Survey Monkey)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Leaders </a:t>
            </a:r>
            <a:r>
              <a:rPr lang="en-US" sz="4500" dirty="0"/>
              <a:t>not able to attend were contacted via e-mail with instructions for them to fill out the </a:t>
            </a:r>
            <a:r>
              <a:rPr lang="en-US" sz="4500" dirty="0" smtClean="0"/>
              <a:t>survey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dirty="0" smtClean="0"/>
              <a:t>58 </a:t>
            </a:r>
            <a:r>
              <a:rPr lang="en-US" sz="4500" dirty="0"/>
              <a:t>surveys </a:t>
            </a:r>
            <a:r>
              <a:rPr lang="en-US" sz="4500" dirty="0" smtClean="0"/>
              <a:t>completed (including 44 at the breakfast meeting and 14 via Internet survey link)</a:t>
            </a:r>
          </a:p>
          <a:p>
            <a:pPr lvl="1">
              <a:buFont typeface="Calibri" pitchFamily="34" charset="0"/>
              <a:buChar char="―"/>
            </a:pPr>
            <a:r>
              <a:rPr lang="en-US" sz="4500" b="1" dirty="0" smtClean="0"/>
              <a:t>Findings </a:t>
            </a:r>
            <a:r>
              <a:rPr lang="en-US" sz="4500" b="1" dirty="0"/>
              <a:t>not generalizable to the community</a:t>
            </a:r>
          </a:p>
          <a:p>
            <a:pPr lvl="2"/>
            <a:r>
              <a:rPr lang="en-US" sz="4300" dirty="0"/>
              <a:t>But offer important insight and should be interpreted as anecdotal narrative</a:t>
            </a:r>
          </a:p>
          <a:p>
            <a:pPr lvl="1"/>
            <a:endParaRPr lang="en-US" sz="4000" dirty="0"/>
          </a:p>
          <a:p>
            <a:pPr lvl="0"/>
            <a:endParaRPr lang="en-US" sz="4500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reasons for choosing primary </a:t>
            </a:r>
            <a:br>
              <a:rPr lang="en-US" sz="2800" b="1" dirty="0" smtClean="0"/>
            </a:br>
            <a:r>
              <a:rPr lang="en-US" sz="2800" b="1" dirty="0" smtClean="0"/>
              <a:t>health care provider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808767"/>
              </p:ext>
            </p:extLst>
          </p:nvPr>
        </p:nvGraphicFramePr>
        <p:xfrm>
          <a:off x="533400" y="2895600"/>
          <a:ext cx="8229600" cy="2999232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Reasons for choice of primary health care provider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Quality of services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39.7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Influenced by health insurance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29.3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Location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27.6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Availability of services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Sense of being valued as a patient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Cost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Other: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Followed physician (2)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Referral/recommendation (2)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Keep medical records in one place (2)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Provider relationships (2)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Have been there many years (1)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Employed there (1)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077200" cy="1676399"/>
          </a:xfrm>
        </p:spPr>
        <p:txBody>
          <a:bodyPr>
            <a:normAutofit/>
          </a:bodyPr>
          <a:lstStyle/>
          <a:p>
            <a:endParaRPr lang="en-US" sz="1200" b="1" dirty="0" smtClean="0"/>
          </a:p>
          <a:p>
            <a:r>
              <a:rPr lang="en-US" sz="2000" b="1" dirty="0" smtClean="0"/>
              <a:t>Top three reasons: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Quality of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Influenced by health insurance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N=58</a:t>
            </a:r>
            <a:br>
              <a:rPr lang="en-US" sz="1200" dirty="0"/>
            </a:br>
            <a:r>
              <a:rPr lang="en-US" sz="1200" dirty="0"/>
              <a:t>*Percentages do not equal 100.0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32554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Whether respondents have had a cancer screening or cancer care in the past year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81703"/>
              </p:ext>
            </p:extLst>
          </p:nvPr>
        </p:nvGraphicFramePr>
        <p:xfrm>
          <a:off x="457200" y="2819400"/>
          <a:ext cx="8229600" cy="1520952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Cancer screening/cancer care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82.8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17.2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25" marR="829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447801"/>
            <a:ext cx="7772400" cy="1295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800" b="1" dirty="0" smtClean="0"/>
              <a:t>Less than one in five have not had a cancer screening or cancer care in the past year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70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/>
              <a:t>Among respondents who have not had a cancer screening or cancer care in the past year, reasons for not having done so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7737"/>
              </p:ext>
            </p:extLst>
          </p:nvPr>
        </p:nvGraphicFramePr>
        <p:xfrm>
          <a:off x="457200" y="3200400"/>
          <a:ext cx="8229600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171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Reason for not having a cancer screening/care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Not necessary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Fear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Cost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Unfamiliar with recommendations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Doctor hasn’t suggested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Unable to access care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 don’t know who to see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Other: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	Time constraints: need after work hours (2)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159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Personal reasons (1)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47" marR="889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70104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b="1" dirty="0" smtClean="0"/>
              <a:t>60% because it was not necessary</a:t>
            </a:r>
          </a:p>
          <a:p>
            <a:r>
              <a:rPr lang="en-US" sz="1600" b="1" dirty="0" smtClean="0"/>
              <a:t>10% because of fear</a:t>
            </a:r>
          </a:p>
          <a:p>
            <a:r>
              <a:rPr lang="en-US" sz="1600" b="1" dirty="0" smtClean="0"/>
              <a:t>10% because of unfamiliarity with recommendations</a:t>
            </a:r>
          </a:p>
          <a:p>
            <a:r>
              <a:rPr lang="en-US" sz="1600" b="1" dirty="0" smtClean="0"/>
              <a:t>10% because of not knowing who to see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N=10</a:t>
            </a:r>
            <a:r>
              <a:rPr lang="en-US" sz="1200" dirty="0">
                <a:ea typeface="Calibri"/>
                <a:cs typeface="Times New Roman"/>
              </a:rPr>
              <a:t/>
            </a:r>
            <a:br>
              <a:rPr lang="en-US" sz="1200" dirty="0">
                <a:ea typeface="Calibri"/>
                <a:cs typeface="Times New Roman"/>
              </a:rPr>
            </a:br>
            <a:r>
              <a:rPr lang="en-US" sz="1200" dirty="0">
                <a:ea typeface="Calibri"/>
                <a:cs typeface="Calibri"/>
              </a:rPr>
              <a:t>*Percentages do not equal 100.0 due to multiple responses.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5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Methods respondents have used to pay for health care costs over the past 12 months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19804"/>
              </p:ext>
            </p:extLst>
          </p:nvPr>
        </p:nvGraphicFramePr>
        <p:xfrm>
          <a:off x="457200" y="2971800"/>
          <a:ext cx="8229600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26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Paying for health care costs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Health insurance through an employer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91.4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Personal income (e.g., cash, check, credit)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43.1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Private health insurance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Medicare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Medicaid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Did not access health care in last 12 months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236" marR="90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676400"/>
            <a:ext cx="7924800" cy="106680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4000" b="1" dirty="0" smtClean="0"/>
              <a:t>Vast majority paid with health insurance through an employer (91.4%)</a:t>
            </a:r>
          </a:p>
          <a:p>
            <a:endParaRPr lang="en-US" sz="3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/>
              <a:t>Second highest method was using personal income (43.1%)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N=58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r>
              <a:rPr lang="en-US" sz="1200" dirty="0">
                <a:ea typeface="Calibri"/>
                <a:cs typeface="Calibri"/>
              </a:rPr>
              <a:t>*Percentages do not equal 100.0 due to multiple responses.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99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1"/>
            <a:ext cx="6629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+mj-lt"/>
              </a:rPr>
              <a:t>Demographic Information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359025"/>
            <a:ext cx="58705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/>
              <a:t>Respondents’ age</a:t>
            </a:r>
            <a:endParaRPr lang="en-US" sz="3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457200" y="1295401"/>
            <a:ext cx="7924800" cy="1371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Two out of three respondents are 45 to 64 years of 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One in four are 30 to 44 years of age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62628"/>
              </p:ext>
            </p:extLst>
          </p:nvPr>
        </p:nvGraphicFramePr>
        <p:xfrm>
          <a:off x="457200" y="3048000"/>
          <a:ext cx="8229600" cy="2590802"/>
        </p:xfrm>
        <a:graphic>
          <a:graphicData uri="http://schemas.openxmlformats.org/drawingml/2006/table">
            <a:tbl>
              <a:tblPr firstRow="1" firstCol="1" bandRow="1"/>
              <a:tblGrid>
                <a:gridCol w="5816410"/>
                <a:gridCol w="2413190"/>
              </a:tblGrid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(N=58)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 to 29 years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30 to 44 years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45 to 64 years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67.2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65 to 74 years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75 years or older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9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/>
              <a:t>Respondents’ highest level of education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371601"/>
            <a:ext cx="8001000" cy="1066799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Nine in 10 have a Bachelor’s degree or higher, including 58.6% who have a graduate or professional degree</a:t>
            </a:r>
            <a:endParaRPr lang="en-US" sz="2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25855"/>
              </p:ext>
            </p:extLst>
          </p:nvPr>
        </p:nvGraphicFramePr>
        <p:xfrm>
          <a:off x="457200" y="2514600"/>
          <a:ext cx="8229600" cy="2895597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Highest level of education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Some high school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High school diploma or GED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Some college/no degree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Associate’s degree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Bachelor’s degree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31.0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Graduate or professional degree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58.6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99.8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gender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371600"/>
            <a:ext cx="6553200" cy="6858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Two in three respondents are female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32408"/>
              </p:ext>
            </p:extLst>
          </p:nvPr>
        </p:nvGraphicFramePr>
        <p:xfrm>
          <a:off x="457200" y="2286000"/>
          <a:ext cx="8298180" cy="2029640"/>
        </p:xfrm>
        <a:graphic>
          <a:graphicData uri="http://schemas.openxmlformats.org/drawingml/2006/table">
            <a:tbl>
              <a:tblPr firstRow="1" firstCol="1" bandRow="1"/>
              <a:tblGrid>
                <a:gridCol w="5864879"/>
                <a:gridCol w="2433301"/>
              </a:tblGrid>
              <a:tr h="436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Gender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79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34.5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Female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65.5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Whether respondents work/volunteer </a:t>
            </a:r>
            <a:br>
              <a:rPr lang="en-US" sz="3000" b="1" dirty="0" smtClean="0"/>
            </a:br>
            <a:r>
              <a:rPr lang="en-US" sz="3000" b="1" dirty="0" smtClean="0"/>
              <a:t>outside the home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981201"/>
            <a:ext cx="6781800" cy="3810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Nearly all work or volunteer outside the home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55619"/>
              </p:ext>
            </p:extLst>
          </p:nvPr>
        </p:nvGraphicFramePr>
        <p:xfrm>
          <a:off x="381000" y="2743200"/>
          <a:ext cx="8305800" cy="2255086"/>
        </p:xfrm>
        <a:graphic>
          <a:graphicData uri="http://schemas.openxmlformats.org/drawingml/2006/table">
            <a:tbl>
              <a:tblPr firstRow="1" firstCol="1" bandRow="1"/>
              <a:tblGrid>
                <a:gridCol w="5870264"/>
                <a:gridCol w="2435536"/>
              </a:tblGrid>
              <a:tr h="484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Work/volunteer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42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98.3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Respondents’ annual household income </a:t>
            </a:r>
            <a:br>
              <a:rPr lang="en-US" sz="3000" b="1" dirty="0" smtClean="0"/>
            </a:br>
            <a:r>
              <a:rPr lang="en-US" sz="3000" b="1" dirty="0" smtClean="0"/>
              <a:t>before taxes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6629400" cy="990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/>
              <a:t>Two in five have an annual income of $70,000 to $119,999</a:t>
            </a:r>
          </a:p>
          <a:p>
            <a:r>
              <a:rPr lang="en-US" sz="1800" b="1" dirty="0" smtClean="0"/>
              <a:t>One in three have an annual income of $120,000 or more</a:t>
            </a:r>
            <a:endParaRPr lang="en-US" sz="1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726732"/>
              </p:ext>
            </p:extLst>
          </p:nvPr>
        </p:nvGraphicFramePr>
        <p:xfrm>
          <a:off x="533400" y="2514600"/>
          <a:ext cx="8153400" cy="2777354"/>
        </p:xfrm>
        <a:graphic>
          <a:graphicData uri="http://schemas.openxmlformats.org/drawingml/2006/table">
            <a:tbl>
              <a:tblPr firstRow="1" firstCol="1" bandRow="1"/>
              <a:tblGrid>
                <a:gridCol w="5762553"/>
                <a:gridCol w="2390847"/>
              </a:tblGrid>
              <a:tr h="298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Annual household income before taxes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(N=57)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Less than $20,000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$20,000 to $39,999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$40,000 to $69,999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$70,000 to $119,999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$120,000 or more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Do not know/prefer not to answer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38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Community Assets/Best Things About the Community</a:t>
            </a:r>
          </a:p>
          <a:p>
            <a:endParaRPr lang="en-US" sz="1800" b="1" dirty="0"/>
          </a:p>
          <a:p>
            <a:r>
              <a:rPr lang="en-US" b="1" dirty="0" smtClean="0"/>
              <a:t>High levels of agreement that community: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educational opportunities and programs</a:t>
            </a:r>
          </a:p>
          <a:p>
            <a:pPr lvl="1"/>
            <a:r>
              <a:rPr lang="en-US" dirty="0" smtClean="0"/>
              <a:t>Is a good place to raise kids</a:t>
            </a:r>
          </a:p>
          <a:p>
            <a:pPr lvl="1"/>
            <a:r>
              <a:rPr lang="en-US" dirty="0" smtClean="0"/>
              <a:t>Has quality health care</a:t>
            </a:r>
          </a:p>
          <a:p>
            <a:endParaRPr lang="en-US" sz="1800" dirty="0" smtClean="0"/>
          </a:p>
          <a:p>
            <a:r>
              <a:rPr lang="en-US" b="1" dirty="0" smtClean="0"/>
              <a:t>Agreed the least that </a:t>
            </a:r>
          </a:p>
          <a:p>
            <a:pPr lvl="1"/>
            <a:r>
              <a:rPr lang="en-US" dirty="0" smtClean="0"/>
              <a:t>There is tolerance, inclusion, and open-mindedness</a:t>
            </a:r>
          </a:p>
          <a:p>
            <a:pPr lvl="0"/>
            <a:endParaRPr lang="en-US" sz="1800" b="1" dirty="0" smtClean="0">
              <a:solidFill>
                <a:prstClr val="black"/>
              </a:solidFill>
            </a:endParaRPr>
          </a:p>
          <a:p>
            <a:endParaRPr lang="en-US" sz="1400" dirty="0" smtClean="0"/>
          </a:p>
          <a:p>
            <a:pPr marL="457200" lvl="1" indent="0">
              <a:buNone/>
            </a:pP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0670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Whether respondents own or rent their home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524000"/>
            <a:ext cx="6781800" cy="5334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The vast majority of respondents own their home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297254"/>
              </p:ext>
            </p:extLst>
          </p:nvPr>
        </p:nvGraphicFramePr>
        <p:xfrm>
          <a:off x="533400" y="2286000"/>
          <a:ext cx="8153400" cy="2465832"/>
        </p:xfrm>
        <a:graphic>
          <a:graphicData uri="http://schemas.openxmlformats.org/drawingml/2006/table">
            <a:tbl>
              <a:tblPr firstRow="1" firstCol="1" bandRow="1"/>
              <a:tblGrid>
                <a:gridCol w="5762553"/>
                <a:gridCol w="239084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Tenure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Own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99.9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6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/>
              <a:t>Respondents’ race or ethnicity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752600"/>
            <a:ext cx="6477000" cy="609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The vast majority of respondents are white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43010"/>
              </p:ext>
            </p:extLst>
          </p:nvPr>
        </p:nvGraphicFramePr>
        <p:xfrm>
          <a:off x="457200" y="2362200"/>
          <a:ext cx="8229600" cy="2209802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31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Race/ethnicity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White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96.6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Black/African American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Native American/Alaska Native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Asian/Pacific Islander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Hispanic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Other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572000"/>
            <a:ext cx="4100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*Percentages do not equal 100.0 due to multiple responses.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15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Whether respondents are the parent or primary caregiver of a child or children </a:t>
            </a:r>
            <a:br>
              <a:rPr lang="en-US" sz="3000" b="1" dirty="0" smtClean="0"/>
            </a:br>
            <a:r>
              <a:rPr lang="en-US" sz="3000" b="1" dirty="0" smtClean="0"/>
              <a:t>18 years of age or younger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828801"/>
            <a:ext cx="7239000" cy="838199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/>
              <a:t>One in three respondents are the parent or primary caregiver of a child or children 18 years of age or younger</a:t>
            </a:r>
            <a:endParaRPr lang="en-US" sz="1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12870"/>
              </p:ext>
            </p:extLst>
          </p:nvPr>
        </p:nvGraphicFramePr>
        <p:xfrm>
          <a:off x="457200" y="2743200"/>
          <a:ext cx="8229600" cy="2145792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Parent or primary caregiver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 (N=58)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Prefer not to answer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/>
              <a:t>Respondents’ area of employment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62029"/>
              </p:ext>
            </p:extLst>
          </p:nvPr>
        </p:nvGraphicFramePr>
        <p:xfrm>
          <a:off x="457200" y="2209800"/>
          <a:ext cx="8229600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5816409"/>
                <a:gridCol w="2413191"/>
              </a:tblGrid>
              <a:tr h="191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Area of employment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Health care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37.9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Government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29.3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Educational services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Retail trade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Arts/entertainment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Agriculture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Construction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Manufacturing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Not applicable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Other: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24.1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Social services (4)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Non-profit (4)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Financial services (2)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Law (1)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Retired (1)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Higher education (1)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200" i="1">
                          <a:effectLst/>
                          <a:latin typeface="Calibri"/>
                          <a:ea typeface="Calibri"/>
                          <a:cs typeface="Calibri"/>
                        </a:rPr>
                        <a:t>Faith-based community (1)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77" marR="864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153400" cy="106679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/>
              <a:t>Most respondents are employed in health care, followed by government, and educational services</a:t>
            </a:r>
            <a:endParaRPr lang="en-US" sz="1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N=58</a:t>
            </a:r>
            <a:r>
              <a:rPr lang="en-US" sz="1200" dirty="0">
                <a:ea typeface="Calibri"/>
                <a:cs typeface="Times New Roman"/>
              </a:rPr>
              <a:t/>
            </a:r>
            <a:br>
              <a:rPr lang="en-US" sz="1200" dirty="0">
                <a:ea typeface="Calibri"/>
                <a:cs typeface="Times New Roman"/>
              </a:rPr>
            </a:br>
            <a:r>
              <a:rPr lang="en-US" sz="1200" dirty="0">
                <a:ea typeface="Calibri"/>
                <a:cs typeface="Calibri"/>
              </a:rPr>
              <a:t>*Percentages do not equal 100.0 due to multiple responses.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95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/>
              <a:t>If respondents’ area of employment is health care, respondents’ health care position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15454"/>
              </p:ext>
            </p:extLst>
          </p:nvPr>
        </p:nvGraphicFramePr>
        <p:xfrm>
          <a:off x="304800" y="2743200"/>
          <a:ext cx="8229600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5816410"/>
                <a:gridCol w="2413190"/>
              </a:tblGrid>
              <a:tr h="271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Health care position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Percent of respondents*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6361"/>
                    </a:solidFill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Administrator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40.9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 work in Public Health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27.3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Clerical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4.5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Nurse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Physician’s Assistant/Nurse Practitioner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CNA/Other assistant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Other: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22.7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i="1">
                          <a:effectLst/>
                          <a:latin typeface="Calibri"/>
                          <a:ea typeface="Calibri"/>
                          <a:cs typeface="Calibri"/>
                        </a:rPr>
                        <a:t>Medical doctor (2)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i="1">
                          <a:effectLst/>
                          <a:latin typeface="Calibri"/>
                          <a:ea typeface="Calibri"/>
                          <a:cs typeface="Calibri"/>
                        </a:rPr>
                        <a:t>Finance (1)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i="1">
                          <a:effectLst/>
                          <a:latin typeface="Calibri"/>
                          <a:ea typeface="Calibri"/>
                          <a:cs typeface="Calibri"/>
                        </a:rPr>
                        <a:t>Public education (1)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Development and health promotion (1)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292" marR="85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609600"/>
            <a:ext cx="5867400" cy="220979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40.9% of those in health care are an administrator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27.3% of those in health care work in public health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N=22</a:t>
            </a:r>
            <a:r>
              <a:rPr lang="en-US" sz="1200" dirty="0">
                <a:ea typeface="Calibri"/>
                <a:cs typeface="Times New Roman"/>
              </a:rPr>
              <a:t/>
            </a:r>
            <a:br>
              <a:rPr lang="en-US" sz="1200" dirty="0">
                <a:ea typeface="Calibri"/>
                <a:cs typeface="Times New Roman"/>
              </a:rPr>
            </a:br>
            <a:r>
              <a:rPr lang="en-US" sz="1200" dirty="0">
                <a:ea typeface="Calibri"/>
                <a:cs typeface="Calibri"/>
              </a:rPr>
              <a:t>*Percentages do not equal 100.0 due to multiple responses.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4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Companion Report Comparisons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2012 Greater Fargo-Moorhead Community Health Needs Assessment of Residents &amp; 2012 Greater Fargo-Moorhead Community Health Needs Assessment of Community Leaders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b="1" dirty="0" smtClean="0"/>
              <a:t>Comparisons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(caution should be used when interpreting the comparisons as findings from the community leaders’ survey are not generalizable to the community)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Overall lower levels of agreement and concern than leaders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Overall higher levels of agreement and concern than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Community Assets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Agree most that</a:t>
            </a:r>
          </a:p>
          <a:p>
            <a:pPr lvl="1"/>
            <a:r>
              <a:rPr lang="en-US" dirty="0" smtClean="0"/>
              <a:t>There are quality higher education opportunities, institutions, school systems, and  programs for youth</a:t>
            </a:r>
          </a:p>
          <a:p>
            <a:pPr lvl="1"/>
            <a:r>
              <a:rPr lang="en-US" dirty="0" smtClean="0"/>
              <a:t>There is quality health care</a:t>
            </a:r>
          </a:p>
          <a:p>
            <a:pPr lvl="1"/>
            <a:r>
              <a:rPr lang="en-US" dirty="0" smtClean="0"/>
              <a:t>It is a good place to raise kids</a:t>
            </a:r>
          </a:p>
          <a:p>
            <a:r>
              <a:rPr lang="en-US" b="1" dirty="0" smtClean="0"/>
              <a:t>Agree less (than leaders) that</a:t>
            </a:r>
            <a:endParaRPr lang="en-US" b="1" dirty="0"/>
          </a:p>
          <a:p>
            <a:pPr lvl="1"/>
            <a:r>
              <a:rPr lang="en-US" dirty="0"/>
              <a:t>There is an engaged government</a:t>
            </a:r>
          </a:p>
          <a:p>
            <a:pPr lvl="1"/>
            <a:r>
              <a:rPr lang="en-US" dirty="0"/>
              <a:t>There is a sense you can make a difference</a:t>
            </a:r>
          </a:p>
          <a:p>
            <a:r>
              <a:rPr lang="en-US" b="1" dirty="0" smtClean="0"/>
              <a:t>Agree </a:t>
            </a:r>
            <a:r>
              <a:rPr lang="en-US" b="1" dirty="0"/>
              <a:t>the least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/>
              <a:t>There is tolerance, inclusion, and open-mindedness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Agree </a:t>
            </a:r>
            <a:r>
              <a:rPr lang="en-US" b="1" dirty="0"/>
              <a:t>most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 smtClean="0"/>
              <a:t>There are quality </a:t>
            </a:r>
            <a:r>
              <a:rPr lang="en-US" dirty="0"/>
              <a:t>higher education opportunities, institutions, </a:t>
            </a:r>
            <a:r>
              <a:rPr lang="en-US" dirty="0" smtClean="0"/>
              <a:t>school </a:t>
            </a:r>
            <a:r>
              <a:rPr lang="en-US" dirty="0"/>
              <a:t>systems, and  programs for youth</a:t>
            </a:r>
          </a:p>
          <a:p>
            <a:pPr lvl="1"/>
            <a:r>
              <a:rPr lang="en-US" dirty="0" smtClean="0"/>
              <a:t>There is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health care</a:t>
            </a:r>
          </a:p>
          <a:p>
            <a:pPr lvl="1"/>
            <a:r>
              <a:rPr lang="en-US" dirty="0" smtClean="0"/>
              <a:t>It is a good </a:t>
            </a:r>
            <a:r>
              <a:rPr lang="en-US" dirty="0"/>
              <a:t>place to raise kids</a:t>
            </a:r>
          </a:p>
          <a:p>
            <a:r>
              <a:rPr lang="en-US" b="1" dirty="0" smtClean="0"/>
              <a:t>Agree more (than residents) that</a:t>
            </a:r>
            <a:endParaRPr lang="en-US" b="1" dirty="0"/>
          </a:p>
          <a:p>
            <a:pPr lvl="1"/>
            <a:r>
              <a:rPr lang="en-US" dirty="0"/>
              <a:t>There is an engaged government</a:t>
            </a:r>
          </a:p>
          <a:p>
            <a:pPr lvl="1"/>
            <a:r>
              <a:rPr lang="en-US" dirty="0"/>
              <a:t>There is a sense you can make a </a:t>
            </a:r>
            <a:r>
              <a:rPr lang="en-US" dirty="0" smtClean="0"/>
              <a:t>difference</a:t>
            </a:r>
          </a:p>
          <a:p>
            <a:r>
              <a:rPr lang="en-US" b="1" dirty="0" smtClean="0"/>
              <a:t>Agree </a:t>
            </a:r>
            <a:r>
              <a:rPr lang="en-US" b="1" dirty="0"/>
              <a:t>the least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 smtClean="0"/>
              <a:t>There is effective transportation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General Concerns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directed at aging population</a:t>
            </a:r>
          </a:p>
          <a:p>
            <a:r>
              <a:rPr lang="en-US" b="1" dirty="0" smtClean="0"/>
              <a:t>Also among top concerns</a:t>
            </a:r>
          </a:p>
          <a:p>
            <a:pPr lvl="1"/>
            <a:r>
              <a:rPr lang="en-US" dirty="0" smtClean="0"/>
              <a:t>Availability of employment opportunities</a:t>
            </a:r>
          </a:p>
          <a:p>
            <a:pPr lvl="1"/>
            <a:r>
              <a:rPr lang="en-US" dirty="0" smtClean="0"/>
              <a:t>Presence and influence of drug dealers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Garbage and litter</a:t>
            </a:r>
          </a:p>
          <a:p>
            <a:pPr lvl="1"/>
            <a:r>
              <a:rPr lang="en-US" dirty="0" smtClean="0"/>
              <a:t>Water and air quality</a:t>
            </a:r>
          </a:p>
          <a:p>
            <a:pPr lvl="1"/>
            <a:r>
              <a:rPr lang="en-US" dirty="0" smtClean="0"/>
              <a:t>Noise levels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</a:t>
            </a:r>
            <a:r>
              <a:rPr lang="en-US" b="1" dirty="0"/>
              <a:t>concerns directed at aging </a:t>
            </a:r>
            <a:r>
              <a:rPr lang="en-US" b="1" dirty="0" smtClean="0"/>
              <a:t>population</a:t>
            </a:r>
            <a:endParaRPr lang="en-US" b="1" dirty="0"/>
          </a:p>
          <a:p>
            <a:r>
              <a:rPr lang="en-US" b="1" dirty="0" smtClean="0"/>
              <a:t>Most concerned about domestic violence</a:t>
            </a:r>
          </a:p>
          <a:p>
            <a:r>
              <a:rPr lang="en-US" b="1" dirty="0" smtClean="0"/>
              <a:t>Also among top concerns</a:t>
            </a:r>
          </a:p>
          <a:p>
            <a:pPr lvl="1"/>
            <a:r>
              <a:rPr lang="en-US" dirty="0" smtClean="0"/>
              <a:t>Availability of quality child care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ullying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Garbage and litter</a:t>
            </a:r>
          </a:p>
          <a:p>
            <a:pPr lvl="1"/>
            <a:r>
              <a:rPr lang="en-US" dirty="0" smtClean="0"/>
              <a:t>Water and air quality</a:t>
            </a:r>
          </a:p>
          <a:p>
            <a:pPr lvl="1"/>
            <a:r>
              <a:rPr lang="en-US" dirty="0" smtClean="0"/>
              <a:t>Noise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Health and Wellness Concerns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are access-related issues</a:t>
            </a:r>
          </a:p>
          <a:p>
            <a:pPr lvl="1"/>
            <a:r>
              <a:rPr lang="en-US" dirty="0" smtClean="0"/>
              <a:t>Cost of health insurance and health care</a:t>
            </a:r>
          </a:p>
          <a:p>
            <a:pPr lvl="1"/>
            <a:r>
              <a:rPr lang="en-US" dirty="0" smtClean="0"/>
              <a:t>Cost of prescription drugs</a:t>
            </a:r>
          </a:p>
          <a:p>
            <a:r>
              <a:rPr lang="en-US" b="1" dirty="0" smtClean="0"/>
              <a:t>Physical and mental health top concerns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Chronic disease</a:t>
            </a:r>
          </a:p>
          <a:p>
            <a:pPr lvl="1"/>
            <a:r>
              <a:rPr lang="en-US" dirty="0" smtClean="0"/>
              <a:t>Obesity 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Communicable disease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uicide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are access-related issues</a:t>
            </a:r>
          </a:p>
          <a:p>
            <a:pPr lvl="1"/>
            <a:r>
              <a:rPr lang="en-US" dirty="0" smtClean="0"/>
              <a:t>Cost of health insurance and health care</a:t>
            </a:r>
          </a:p>
          <a:p>
            <a:pPr lvl="1"/>
            <a:r>
              <a:rPr lang="en-US" dirty="0" smtClean="0"/>
              <a:t>Cost of prescription drugs</a:t>
            </a:r>
          </a:p>
          <a:p>
            <a:r>
              <a:rPr lang="en-US" b="1" dirty="0" smtClean="0"/>
              <a:t>Physical and mental health top concerns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Poor nutrition and eating habits</a:t>
            </a:r>
          </a:p>
          <a:p>
            <a:pPr lvl="1"/>
            <a:r>
              <a:rPr lang="en-US" dirty="0" smtClean="0"/>
              <a:t>Inactivity or lack of exercise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Communicable disease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General Concerns About the Community </a:t>
            </a:r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</a:endParaRPr>
          </a:p>
          <a:p>
            <a:r>
              <a:rPr lang="en-US" sz="3000" b="1" dirty="0" smtClean="0">
                <a:solidFill>
                  <a:prstClr val="black"/>
                </a:solidFill>
              </a:rPr>
              <a:t>Highest levels of concern were for: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Safety issues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The aging population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Children and youth</a:t>
            </a:r>
          </a:p>
          <a:p>
            <a:pPr lvl="0"/>
            <a:endParaRPr lang="en-US" sz="1800" b="1" dirty="0" smtClean="0">
              <a:solidFill>
                <a:prstClr val="black"/>
              </a:solidFill>
            </a:endParaRPr>
          </a:p>
          <a:p>
            <a:pPr lvl="0"/>
            <a:r>
              <a:rPr lang="en-US" sz="3000" b="1" dirty="0" smtClean="0">
                <a:solidFill>
                  <a:prstClr val="black"/>
                </a:solidFill>
              </a:rPr>
              <a:t>Lowest levels of concern were for: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Environmental issues</a:t>
            </a:r>
            <a:endParaRPr lang="en-US" sz="2500" dirty="0" smtClean="0"/>
          </a:p>
          <a:p>
            <a:pPr marL="457200" lvl="1" indent="0">
              <a:buNone/>
            </a:pP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569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Safety issues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Domestic violence</a:t>
            </a:r>
          </a:p>
          <a:p>
            <a:pPr lvl="1">
              <a:buFont typeface="Calibri" pitchFamily="34" charset="0"/>
              <a:buChar char="―"/>
            </a:pPr>
            <a:r>
              <a:rPr lang="en-US" sz="2500" dirty="0" smtClean="0">
                <a:solidFill>
                  <a:prstClr val="black"/>
                </a:solidFill>
              </a:rPr>
              <a:t>Child abuse and neglect</a:t>
            </a:r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ay.Schwarzwalter\AppData\Local\Microsoft\Windows\Temporary Internet Files\Content.IE5\V7ZBZUH3\MP9004441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00" y="2057400"/>
            <a:ext cx="22033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The aging population</a:t>
            </a:r>
          </a:p>
          <a:p>
            <a:pPr lvl="1">
              <a:buFont typeface="Calibri" pitchFamily="34" charset="0"/>
              <a:buChar char="―"/>
            </a:pPr>
            <a:r>
              <a:rPr lang="en-US" sz="2100" dirty="0" smtClean="0">
                <a:solidFill>
                  <a:prstClr val="black"/>
                </a:solidFill>
              </a:rPr>
              <a:t>Availability/cost of long-term care</a:t>
            </a:r>
          </a:p>
          <a:p>
            <a:pPr lvl="1"/>
            <a:r>
              <a:rPr lang="en-US" sz="2100" dirty="0"/>
              <a:t>Availability of resources to help elderly stay in their </a:t>
            </a:r>
            <a:r>
              <a:rPr lang="en-US" sz="2100" dirty="0" smtClean="0"/>
              <a:t>homes</a:t>
            </a:r>
          </a:p>
          <a:p>
            <a:pPr lvl="1"/>
            <a:r>
              <a:rPr lang="en-US" sz="2100" dirty="0"/>
              <a:t>Availability of resources for family and friends caring for elders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54225"/>
            <a:ext cx="410368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Children and youth</a:t>
            </a:r>
          </a:p>
          <a:p>
            <a:pPr lvl="1"/>
            <a:r>
              <a:rPr lang="en-US" sz="2500" dirty="0"/>
              <a:t>Availability/cost of quality child care</a:t>
            </a:r>
          </a:p>
          <a:p>
            <a:pPr lvl="1"/>
            <a:r>
              <a:rPr lang="en-US" sz="2500" dirty="0"/>
              <a:t>Bullying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981200"/>
            <a:ext cx="38893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Health and Wellness Concerns About the Community</a:t>
            </a:r>
          </a:p>
          <a:p>
            <a:endParaRPr lang="en-US" sz="2000" dirty="0" smtClean="0"/>
          </a:p>
          <a:p>
            <a:r>
              <a:rPr lang="en-US" b="1" dirty="0" smtClean="0"/>
              <a:t>Highest levels of concern were for:</a:t>
            </a:r>
          </a:p>
          <a:p>
            <a:pPr lvl="1"/>
            <a:r>
              <a:rPr lang="en-US" sz="2600" dirty="0" smtClean="0"/>
              <a:t>Cost and access issues</a:t>
            </a:r>
          </a:p>
          <a:p>
            <a:pPr lvl="1"/>
            <a:r>
              <a:rPr lang="en-US" sz="2600" dirty="0" smtClean="0"/>
              <a:t>Physical and mental health issues</a:t>
            </a:r>
          </a:p>
          <a:p>
            <a:r>
              <a:rPr lang="en-US" b="1" dirty="0" smtClean="0"/>
              <a:t>Least </a:t>
            </a:r>
            <a:r>
              <a:rPr lang="en-US" b="1" dirty="0"/>
              <a:t>concerned </a:t>
            </a:r>
            <a:r>
              <a:rPr lang="en-US" b="1" dirty="0" smtClean="0"/>
              <a:t>about:</a:t>
            </a:r>
            <a:endParaRPr lang="en-US" b="1" dirty="0"/>
          </a:p>
          <a:p>
            <a:pPr lvl="1"/>
            <a:r>
              <a:rPr lang="en-US" sz="2600" dirty="0"/>
              <a:t>Patient confidentiality</a:t>
            </a:r>
          </a:p>
          <a:p>
            <a:pPr lvl="1"/>
            <a:r>
              <a:rPr lang="en-US" sz="2600" dirty="0"/>
              <a:t>Distance to health care services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44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2492</Words>
  <Application>Microsoft Office PowerPoint</Application>
  <PresentationFormat>On-screen Show (4:3)</PresentationFormat>
  <Paragraphs>651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2012 Greater Fargo-Moorhead Community Health Needs Assessment of Community Leaders</vt:lpstr>
      <vt:lpstr>Introduction</vt:lpstr>
      <vt:lpstr>Study Design and Methodology</vt:lpstr>
      <vt:lpstr>Key Findings</vt:lpstr>
      <vt:lpstr>Key Findings</vt:lpstr>
      <vt:lpstr>Key Findings</vt:lpstr>
      <vt:lpstr>Key Findings</vt:lpstr>
      <vt:lpstr>Key Findings</vt:lpstr>
      <vt:lpstr>Key Findings</vt:lpstr>
      <vt:lpstr>Key Findings</vt:lpstr>
      <vt:lpstr>Key Findings</vt:lpstr>
      <vt:lpstr>SURVEY RESULTS</vt:lpstr>
      <vt:lpstr>Survey Results</vt:lpstr>
      <vt:lpstr>Respondents’ level of agreement with statements about their community regarding PEOPLE</vt:lpstr>
      <vt:lpstr>Respondents’ level of agreement with statements about their community regarding  SERVICES AND RESOURCES</vt:lpstr>
      <vt:lpstr>Respondents’ level of agreement with statements about their community regarding QUALITY OF LIFE</vt:lpstr>
      <vt:lpstr>Survey Results</vt:lpstr>
      <vt:lpstr>Respondents’ level of concern with statements about their community regarding ECONOMIC ISSUES</vt:lpstr>
      <vt:lpstr>Respondents’ level of concern with statements about their community regarding TRANSPORTATION</vt:lpstr>
      <vt:lpstr>Respondents’ level of concern with statements about their community regarding the ENVIRONMENT</vt:lpstr>
      <vt:lpstr>Respondents’ level of concern with statements about their community regarding CHILDREN AND YOUTH</vt:lpstr>
      <vt:lpstr>Respondents’ level of concern with statements about their community regarding THE AGING POPULATION</vt:lpstr>
      <vt:lpstr>Respondents’ level of concern with statements about their community regarding SAFETY</vt:lpstr>
      <vt:lpstr>Survey Results</vt:lpstr>
      <vt:lpstr>Respondents’ level of concern with statements about their community regarding ACCESS TO HEALTH CARE</vt:lpstr>
      <vt:lpstr>Respondents’ level of concern with statements  about their community regarding  PHYSICAL AND MENTAL HEALTH</vt:lpstr>
      <vt:lpstr>Respondents’ level of concern with statements about their community regarding SUBSTANCE USE AND ABUSE</vt:lpstr>
      <vt:lpstr>Survey Results</vt:lpstr>
      <vt:lpstr>Respondents’ primary health care provider </vt:lpstr>
      <vt:lpstr>Respondents’ reasons for choosing primary  health care provider </vt:lpstr>
      <vt:lpstr>Whether respondents have had a cancer screening or cancer care in the past year</vt:lpstr>
      <vt:lpstr>Among respondents who have not had a cancer screening or cancer care in the past year, reasons for not having done so </vt:lpstr>
      <vt:lpstr> Methods respondents have used to pay for health care costs over the past 12 months </vt:lpstr>
      <vt:lpstr>Survey Results</vt:lpstr>
      <vt:lpstr>Respondents’ age</vt:lpstr>
      <vt:lpstr>Respondents’ highest level of education</vt:lpstr>
      <vt:lpstr>Respondents’ gender</vt:lpstr>
      <vt:lpstr>Whether respondents work/volunteer  outside the home</vt:lpstr>
      <vt:lpstr>Respondents’ annual household income  before taxes</vt:lpstr>
      <vt:lpstr>Whether respondents own or rent their home</vt:lpstr>
      <vt:lpstr>Respondents’ race or ethnicity</vt:lpstr>
      <vt:lpstr>Whether respondents are the parent or primary caregiver of a child or children  18 years of age or younger</vt:lpstr>
      <vt:lpstr>Respondents’ area of employment </vt:lpstr>
      <vt:lpstr>If respondents’ area of employment is health care, respondents’ health care position </vt:lpstr>
      <vt:lpstr>Companion Report Comparisons</vt:lpstr>
      <vt:lpstr>Comparisons (caution should be used when interpreting the comparisons as findings from the community leaders’ survey are not generalizable to the community)</vt:lpstr>
      <vt:lpstr>Community Assets</vt:lpstr>
      <vt:lpstr>General Concerns</vt:lpstr>
      <vt:lpstr>Health and Wellness Concerns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Fargo-Moorhead Community Health Needs Assessment of Residents</dc:title>
  <dc:creator>Student</dc:creator>
  <cp:lastModifiedBy>Windows User</cp:lastModifiedBy>
  <cp:revision>336</cp:revision>
  <dcterms:created xsi:type="dcterms:W3CDTF">2012-07-06T15:54:57Z</dcterms:created>
  <dcterms:modified xsi:type="dcterms:W3CDTF">2012-08-30T17:20:13Z</dcterms:modified>
</cp:coreProperties>
</file>